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4" r:id="rId3"/>
    <p:sldId id="259" r:id="rId4"/>
    <p:sldId id="257" r:id="rId5"/>
    <p:sldId id="258" r:id="rId6"/>
    <p:sldId id="266" r:id="rId7"/>
    <p:sldId id="267" r:id="rId8"/>
    <p:sldId id="268" r:id="rId9"/>
    <p:sldId id="262" r:id="rId10"/>
    <p:sldId id="269" r:id="rId11"/>
    <p:sldId id="272" r:id="rId12"/>
    <p:sldId id="270" r:id="rId13"/>
    <p:sldId id="271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92" d="100"/>
          <a:sy n="92" d="100"/>
        </p:scale>
        <p:origin x="30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3C8CBE-B68C-4CF7-BF74-108331A6179B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6EF3742-DDE5-49CA-B534-63329DEB7A5E}">
      <dgm:prSet/>
      <dgm:spPr/>
      <dgm:t>
        <a:bodyPr/>
        <a:lstStyle/>
        <a:p>
          <a:r>
            <a:rPr lang="en-US" dirty="0"/>
            <a:t>Conclusion:  Kobe’s ability to get a successful shot is affected by his distance from the hoop. </a:t>
          </a:r>
        </a:p>
        <a:p>
          <a:r>
            <a:rPr lang="en-US" dirty="0"/>
            <a:t>Action type, average noise and seconds remaining are  other parameter which will affect his ability to make a successful shot.</a:t>
          </a:r>
        </a:p>
      </dgm:t>
    </dgm:pt>
    <dgm:pt modelId="{D42C86A6-24F2-41CB-AA03-DE48E57BB906}" type="parTrans" cxnId="{8206D857-271E-4408-8078-66170B1A046B}">
      <dgm:prSet/>
      <dgm:spPr/>
      <dgm:t>
        <a:bodyPr/>
        <a:lstStyle/>
        <a:p>
          <a:endParaRPr lang="en-US"/>
        </a:p>
      </dgm:t>
    </dgm:pt>
    <dgm:pt modelId="{F2A46F8B-499B-4BC5-8A59-4D2AF2799419}" type="sibTrans" cxnId="{8206D857-271E-4408-8078-66170B1A046B}">
      <dgm:prSet/>
      <dgm:spPr/>
      <dgm:t>
        <a:bodyPr/>
        <a:lstStyle/>
        <a:p>
          <a:endParaRPr lang="en-US"/>
        </a:p>
      </dgm:t>
    </dgm:pt>
    <dgm:pt modelId="{33FC0072-96E6-A347-8FA0-6D8473435209}" type="pres">
      <dgm:prSet presAssocID="{253C8CBE-B68C-4CF7-BF74-108331A6179B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4E3F2C5-43E3-1F4B-B02D-C7F3F2B26917}" type="pres">
      <dgm:prSet presAssocID="{36EF3742-DDE5-49CA-B534-63329DEB7A5E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206D857-271E-4408-8078-66170B1A046B}" srcId="{253C8CBE-B68C-4CF7-BF74-108331A6179B}" destId="{36EF3742-DDE5-49CA-B534-63329DEB7A5E}" srcOrd="0" destOrd="0" parTransId="{D42C86A6-24F2-41CB-AA03-DE48E57BB906}" sibTransId="{F2A46F8B-499B-4BC5-8A59-4D2AF2799419}"/>
    <dgm:cxn modelId="{AC4AD262-2912-EC48-A0E2-A6F7C25087FB}" type="presOf" srcId="{253C8CBE-B68C-4CF7-BF74-108331A6179B}" destId="{33FC0072-96E6-A347-8FA0-6D8473435209}" srcOrd="0" destOrd="0" presId="urn:microsoft.com/office/officeart/2005/8/layout/vList2"/>
    <dgm:cxn modelId="{F68EC2A9-2E01-6D4D-9D4E-8FB641D354A7}" type="presOf" srcId="{36EF3742-DDE5-49CA-B534-63329DEB7A5E}" destId="{84E3F2C5-43E3-1F4B-B02D-C7F3F2B26917}" srcOrd="0" destOrd="0" presId="urn:microsoft.com/office/officeart/2005/8/layout/vList2"/>
    <dgm:cxn modelId="{CFA3F414-8D6F-004F-AF2A-DC6D0931F77A}" type="presParOf" srcId="{33FC0072-96E6-A347-8FA0-6D8473435209}" destId="{84E3F2C5-43E3-1F4B-B02D-C7F3F2B2691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E3F2C5-43E3-1F4B-B02D-C7F3F2B26917}">
      <dsp:nvSpPr>
        <dsp:cNvPr id="0" name=""/>
        <dsp:cNvSpPr/>
      </dsp:nvSpPr>
      <dsp:spPr>
        <a:xfrm>
          <a:off x="0" y="121687"/>
          <a:ext cx="10515600" cy="38376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/>
            <a:t>Conclusion:  Kobe’s ability to get a successful shot is affected by his distance from the hoop. </a:t>
          </a:r>
        </a:p>
        <a:p>
          <a:pPr lvl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kern="1200" dirty="0"/>
            <a:t>Action type, average noise and seconds remaining are  other parameter which will affect his ability to make a successful shot.</a:t>
          </a:r>
        </a:p>
      </dsp:txBody>
      <dsp:txXfrm>
        <a:off x="187336" y="309023"/>
        <a:ext cx="10140928" cy="3462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26752-3C78-4F5B-A2B0-D3A3B795E97B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14373-8B8C-4263-BE36-978C3E5573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5402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114373-8B8C-4263-BE36-978C3E5573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668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597F15-D1BA-C042-A776-8B6B12EF3E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9A2FD61-1D24-324C-8C3C-D1440A080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4A84B01-1284-F646-8431-F9BD34017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C5AA99F-C27E-7347-B786-5F6E079F8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AA988DD-688D-724A-A15A-0377CDEA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37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259A99B-DD52-344A-99CE-EB329CEB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346F0E80-AF3B-E74D-8DC1-FCF8D8915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B8BC3BD-9E4A-424C-A2A3-D4F920826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76C1714-19AF-0448-A0DC-A82EC2B24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062FBB5-B67A-6742-BE2B-3AE6CFE48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70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F87FB5C-8EF9-AB49-8330-154A88DFC7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80F7F2D-35AB-964A-8BAD-6C6B9F501C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F295F42-AD43-DE42-A8C9-1D009FD3F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87C1675-AED4-B447-980B-D9F877A1A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7854EB3-C07B-4D4C-AAE5-FADE8D490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5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64786DA-7C9D-3E44-9A4E-E5558D5BC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9F4CCC-F148-944B-AB6A-6E6F28046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61CA672-C2C4-C046-94E4-23E941375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A9AEAE3-6024-2C42-8E19-2177E5843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9D53A58-01FA-5744-996B-7CE50CD21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24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D59D84-3521-5044-8BB8-08D43D571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B5A8D6F-07D5-7D40-B385-2F0809A92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81BE14D-5080-1646-AFE4-28A99E795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A6AB305-3283-704E-B5B1-BBBBED472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B92F8D4-51B5-EE4F-BE4F-BB7AD7BD9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26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E7DCF70-39C3-E045-8838-D91852924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5D7285-28F2-C242-AFBA-182577BB0C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7E81F24-6839-254D-B4A3-0AAC3B65E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B0A6EBF-E0EE-F449-819A-8CB36553A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CA5C7B3-E173-544E-9B44-ADE1C36F2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9B4F322-E0F1-3D4C-95E5-3630CBD95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332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5B0F0B-3CB6-A64E-8371-001867DB7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63B14F8-2CAE-5246-855D-D06D6B7199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EE5DE18-A320-B045-A19D-6D657F5B5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3DBB40B-DE4F-3742-BAB9-DA047BCD2B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FED6C0C-7358-694B-BCD3-3D62DC9BB4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D3A6D972-BBAE-094D-B2A7-D264F2AA1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BF19134D-09A1-6746-BDBF-567BFE081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E32C1F3-3B9F-3D49-8305-F2165D488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535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C7C9C1-A16F-3140-A320-62C40F1C8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D750F6C4-418A-E448-85D8-85764FE76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10DBBAA-7149-2A4D-989F-03FB4AC65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D25B215-08C6-A747-8EE9-FB4B35041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12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2DBB0C1-FA27-5C4C-8B49-74F2DD4B8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3915742-4F43-4B4F-BBC1-4EB1F9320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787F93B-EFD7-FB4F-9F0B-FEEA1A557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72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95153E7-E7CD-CC42-821F-12EE3D55B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201B706-06DD-F54C-91D5-3613D3BD5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EA0F9FB-FAC4-0C4D-A2AA-80EB95005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34C40C8-D4AB-0847-9FC9-0798B20BC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E4E7263-042D-F947-9030-C3F6886FC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4C70CC1-A2BE-2747-BB1A-46CB9BE3B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10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205B56-70CA-5943-A5C6-1D6C4FB79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AD5D899-651B-024D-8651-823835C2A3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60EDCD1-9D36-0644-9537-4F2255FAD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CDB65E3-A291-664C-9CA4-1A28EB2D1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915892A-C0E9-E648-9CAB-94A804D82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9E08B72-6CEC-504F-A0FF-8974EB832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453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A1B3DF51-2B88-4D46-9D72-55CB9202E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22C9DC6-CA4D-8949-924F-ED8952E06F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A706A00-510F-DB4D-9A5F-667355648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40F8E-DF79-9F4F-9AE0-57AC8B7B0761}" type="datetimeFigureOut">
              <a:rPr lang="en-US" smtClean="0"/>
              <a:t>8/11/2019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58ADCD5-A484-5447-9DD7-BAC2EBD5A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D051E9A-68A9-8446-B715-53B78AD425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8D628-C513-9542-88AA-D511F4014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6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kobe-bryant-shot-selection/dat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0B27210-D0CA-4654-B3E3-9ABB4F178EA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9199E2-F569-AD45-A67E-C529945916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4000" b="1" dirty="0">
                <a:solidFill>
                  <a:schemeClr val="bg1"/>
                </a:solidFill>
              </a:rPr>
              <a:t>KOBE BRYANT SHOT SELECTION !!!</a:t>
            </a:r>
            <a:endParaRPr lang="en-US" sz="3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91A2297-A59F-3041-B3D9-2F6D6199F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endParaRPr lang="en-US" sz="2000" dirty="0">
              <a:solidFill>
                <a:schemeClr val="bg1"/>
              </a:solidFill>
            </a:endParaRP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xmlns="" id="{1DB7C82F-AB7E-4F0C-B829-FA1B9C41518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70B66945-4967-4040-926D-DCA44313CD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E9A2106C-EE31-7F47-8B8B-55FE96185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49" r="18699" b="-1"/>
          <a:stretch/>
        </p:blipFill>
        <p:spPr>
          <a:xfrm>
            <a:off x="70151" y="0"/>
            <a:ext cx="6102631" cy="683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40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67D4867-5BA7-4462-B2F6-A23F4A622AA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B7FD7DC-A125-5F45-996D-F3E8EB78888F}"/>
              </a:ext>
            </a:extLst>
          </p:cNvPr>
          <p:cNvSpPr txBox="1"/>
          <p:nvPr/>
        </p:nvSpPr>
        <p:spPr>
          <a:xfrm>
            <a:off x="643467" y="643467"/>
            <a:ext cx="3363974" cy="159731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Goal : Build a Logistic model to predict the odd of successful shot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9269DB76-CB48-1049-8297-4714982B6CAD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Assumptions checking for logistic regression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Included </a:t>
            </a:r>
            <a:r>
              <a:rPr lang="en-US" sz="800" dirty="0" err="1">
                <a:solidFill>
                  <a:schemeClr val="bg1"/>
                </a:solidFill>
              </a:rPr>
              <a:t>combined_shot_type</a:t>
            </a:r>
            <a:r>
              <a:rPr lang="en-US" sz="800" dirty="0">
                <a:solidFill>
                  <a:schemeClr val="bg1"/>
                </a:solidFill>
              </a:rPr>
              <a:t>, </a:t>
            </a: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, opponent and matchup into the SAS </a:t>
            </a:r>
            <a:r>
              <a:rPr lang="en-US" sz="800" dirty="0" err="1">
                <a:solidFill>
                  <a:schemeClr val="bg1"/>
                </a:solidFill>
              </a:rPr>
              <a:t>logictic</a:t>
            </a:r>
            <a:r>
              <a:rPr lang="en-US" sz="800" dirty="0">
                <a:solidFill>
                  <a:schemeClr val="bg1"/>
                </a:solidFill>
              </a:rPr>
              <a:t> model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chemeClr val="bg1"/>
                </a:solidFill>
              </a:rPr>
              <a:t>proc logistic data=training;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class </a:t>
            </a:r>
            <a:r>
              <a:rPr lang="en-US" sz="800" dirty="0" err="1">
                <a:solidFill>
                  <a:schemeClr val="bg1"/>
                </a:solidFill>
              </a:rPr>
              <a:t>shot_made_flag</a:t>
            </a:r>
            <a:r>
              <a:rPr lang="en-US" sz="800" dirty="0">
                <a:solidFill>
                  <a:schemeClr val="bg1"/>
                </a:solidFill>
              </a:rPr>
              <a:t> playoffs(ref='0') </a:t>
            </a:r>
            <a:r>
              <a:rPr lang="en-US" sz="800" dirty="0" err="1">
                <a:solidFill>
                  <a:schemeClr val="bg1"/>
                </a:solidFill>
              </a:rPr>
              <a:t>combined_shot_type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r>
              <a:rPr lang="en-US" sz="800" dirty="0">
                <a:solidFill>
                  <a:schemeClr val="bg1"/>
                </a:solidFill>
              </a:rPr>
              <a:t>(ref='Less Than 8 ft.') 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 opponent matchup / param=reference;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model </a:t>
            </a:r>
            <a:r>
              <a:rPr lang="en-US" sz="800" dirty="0" err="1">
                <a:solidFill>
                  <a:schemeClr val="bg1"/>
                </a:solidFill>
              </a:rPr>
              <a:t>shot_made_flag</a:t>
            </a:r>
            <a:r>
              <a:rPr lang="en-US" sz="800" dirty="0">
                <a:solidFill>
                  <a:schemeClr val="bg1"/>
                </a:solidFill>
              </a:rPr>
              <a:t>(event='1') = playoffs </a:t>
            </a:r>
            <a:r>
              <a:rPr lang="en-US" sz="800" dirty="0" err="1">
                <a:solidFill>
                  <a:schemeClr val="bg1"/>
                </a:solidFill>
              </a:rPr>
              <a:t>action_type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r>
              <a:rPr lang="en-US" sz="800" dirty="0">
                <a:solidFill>
                  <a:schemeClr val="bg1"/>
                </a:solidFill>
              </a:rPr>
              <a:t/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 err="1">
                <a:solidFill>
                  <a:schemeClr val="bg1"/>
                </a:solidFill>
              </a:rPr>
              <a:t>seconds_remaining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avgnoisedb</a:t>
            </a:r>
            <a:r>
              <a:rPr lang="en-US" sz="800" dirty="0">
                <a:solidFill>
                  <a:schemeClr val="bg1"/>
                </a:solidFill>
              </a:rPr>
              <a:t> playoffs*</a:t>
            </a:r>
            <a:r>
              <a:rPr lang="en-US" sz="800" dirty="0" err="1">
                <a:solidFill>
                  <a:schemeClr val="bg1"/>
                </a:solidFill>
              </a:rPr>
              <a:t>shot_zone_range</a:t>
            </a:r>
            <a:r>
              <a:rPr lang="en-US" sz="800" dirty="0">
                <a:solidFill>
                  <a:schemeClr val="bg1"/>
                </a:solidFill>
              </a:rPr>
              <a:t/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/ selection=STEPWISE cl </a:t>
            </a:r>
            <a:r>
              <a:rPr lang="en-US" sz="800" dirty="0" err="1">
                <a:solidFill>
                  <a:schemeClr val="bg1"/>
                </a:solidFill>
              </a:rPr>
              <a:t>expb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lackfit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ctable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outroc</a:t>
            </a:r>
            <a:r>
              <a:rPr lang="en-US" sz="800" dirty="0">
                <a:solidFill>
                  <a:schemeClr val="bg1"/>
                </a:solidFill>
              </a:rPr>
              <a:t>=</a:t>
            </a:r>
            <a:r>
              <a:rPr lang="en-US" sz="800" dirty="0" err="1">
                <a:solidFill>
                  <a:schemeClr val="bg1"/>
                </a:solidFill>
              </a:rPr>
              <a:t>troc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stopres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pprob</a:t>
            </a:r>
            <a:r>
              <a:rPr lang="en-US" sz="800" dirty="0">
                <a:solidFill>
                  <a:schemeClr val="bg1"/>
                </a:solidFill>
              </a:rPr>
              <a:t>=0.45 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score data=testing </a:t>
            </a:r>
            <a:r>
              <a:rPr lang="en-US" sz="800" dirty="0" err="1">
                <a:solidFill>
                  <a:schemeClr val="bg1"/>
                </a:solidFill>
              </a:rPr>
              <a:t>fitstat</a:t>
            </a:r>
            <a:r>
              <a:rPr lang="en-US" sz="800" dirty="0">
                <a:solidFill>
                  <a:schemeClr val="bg1"/>
                </a:solidFill>
              </a:rPr>
              <a:t> </a:t>
            </a:r>
            <a:r>
              <a:rPr lang="en-US" sz="800" dirty="0" err="1">
                <a:solidFill>
                  <a:schemeClr val="bg1"/>
                </a:solidFill>
              </a:rPr>
              <a:t>outroc</a:t>
            </a:r>
            <a:r>
              <a:rPr lang="en-US" sz="800" dirty="0">
                <a:solidFill>
                  <a:schemeClr val="bg1"/>
                </a:solidFill>
              </a:rPr>
              <a:t>=</a:t>
            </a:r>
            <a:r>
              <a:rPr lang="en-US" sz="800" dirty="0" err="1">
                <a:solidFill>
                  <a:schemeClr val="bg1"/>
                </a:solidFill>
              </a:rPr>
              <a:t>vroc</a:t>
            </a:r>
            <a:r>
              <a:rPr lang="en-US" sz="800" dirty="0">
                <a:solidFill>
                  <a:schemeClr val="bg1"/>
                </a:solidFill>
              </a:rPr>
              <a:t> 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score data=</a:t>
            </a:r>
            <a:r>
              <a:rPr lang="en-US" sz="800" dirty="0" err="1">
                <a:solidFill>
                  <a:schemeClr val="bg1"/>
                </a:solidFill>
              </a:rPr>
              <a:t>testkobeshot</a:t>
            </a:r>
            <a:r>
              <a:rPr lang="en-US" sz="800" dirty="0">
                <a:solidFill>
                  <a:schemeClr val="bg1"/>
                </a:solidFill>
              </a:rPr>
              <a:t> out=results;</a:t>
            </a:r>
            <a:br>
              <a:rPr lang="en-US" sz="800" dirty="0">
                <a:solidFill>
                  <a:schemeClr val="bg1"/>
                </a:solidFill>
              </a:rPr>
            </a:br>
            <a:r>
              <a:rPr lang="en-US" sz="800" dirty="0">
                <a:solidFill>
                  <a:schemeClr val="bg1"/>
                </a:solidFill>
              </a:rPr>
              <a:t>run;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4B49970-9B4C-BF4A-BAF7-76B5ED32DE2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97763" y="738871"/>
            <a:ext cx="6250769" cy="521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01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xmlns="" id="{81AEB8A9-B768-4E30-BA55-D919E66873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9E4A6C-CCD1-FD46-9BDF-170FF8500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0080"/>
            <a:ext cx="3096427" cy="5613236"/>
          </a:xfrm>
          <a:prstGeom prst="ellipse">
            <a:avLst/>
          </a:prstGeo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How distance to hoop affects Kobe’s shot</a:t>
            </a: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xmlns="" id="{BF5A6E7E-59FA-408B-9389-5136EC543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818" y="640082"/>
            <a:ext cx="6848715" cy="248488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/>
          <a:p>
            <a:r>
              <a:rPr lang="en-US" sz="2000" dirty="0"/>
              <a:t>The odds of </a:t>
            </a:r>
            <a:r>
              <a:rPr lang="en-US" sz="2000" dirty="0" err="1"/>
              <a:t>kobe</a:t>
            </a:r>
            <a:r>
              <a:rPr lang="en-US" sz="2000" dirty="0"/>
              <a:t> making a successful shot if the distance from the hoop is in the range of 8-16ft is estimated to be 0.57 times that of hoop being with in 8ft range (p &lt; 0.0001)</a:t>
            </a:r>
          </a:p>
          <a:p>
            <a:endParaRPr lang="en-US" sz="2000" dirty="0"/>
          </a:p>
        </p:txBody>
      </p:sp>
      <p:pic>
        <p:nvPicPr>
          <p:cNvPr id="15" name="Content Placeholder 6">
            <a:extLst>
              <a:ext uri="{FF2B5EF4-FFF2-40B4-BE49-F238E27FC236}">
                <a16:creationId xmlns:a16="http://schemas.microsoft.com/office/drawing/2014/main" xmlns="" id="{9959668F-4A81-544D-A0F4-01E21AB8842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7" y="3682584"/>
            <a:ext cx="6894236" cy="201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605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823AC064-BC96-4F32-8AE1-B2FD3875482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A14DF8E-C1DC-3A4D-AFB8-389B183D3AE2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Kobe’s successful shots linearly goes down with distance from hoops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7E7C77BC-7138-40B1-A15B-20F57A49462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04E32142-3365-A64A-8CA0-5996A90D4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657" y="2426818"/>
            <a:ext cx="5191736" cy="39976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DB146403-F3D6-484B-B2ED-97F9565D037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A8491D6-8C3C-3643-86F4-97A757385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586790"/>
            <a:ext cx="5455917" cy="167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33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reeform 11">
            <a:extLst>
              <a:ext uri="{FF2B5EF4-FFF2-40B4-BE49-F238E27FC236}">
                <a16:creationId xmlns:a16="http://schemas.microsoft.com/office/drawing/2014/main" xmlns="" id="{A0BF428C-DA8B-4D99-9930-18F7F91D873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76801" y="1690688"/>
            <a:ext cx="7316944" cy="5167312"/>
          </a:xfrm>
          <a:custGeom>
            <a:avLst/>
            <a:gdLst>
              <a:gd name="connsiteX0" fmla="*/ 0 w 7316944"/>
              <a:gd name="connsiteY0" fmla="*/ 0 h 5167312"/>
              <a:gd name="connsiteX1" fmla="*/ 7316944 w 7316944"/>
              <a:gd name="connsiteY1" fmla="*/ 0 h 5167312"/>
              <a:gd name="connsiteX2" fmla="*/ 7316944 w 7316944"/>
              <a:gd name="connsiteY2" fmla="*/ 5167312 h 5167312"/>
              <a:gd name="connsiteX3" fmla="*/ 472697 w 7316944"/>
              <a:gd name="connsiteY3" fmla="*/ 5167312 h 5167312"/>
              <a:gd name="connsiteX4" fmla="*/ 2866576 w 7316944"/>
              <a:gd name="connsiteY4" fmla="*/ 952 h 5167312"/>
              <a:gd name="connsiteX5" fmla="*/ 0 w 7316944"/>
              <a:gd name="connsiteY5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316944" h="5167312">
                <a:moveTo>
                  <a:pt x="0" y="0"/>
                </a:moveTo>
                <a:lnTo>
                  <a:pt x="7316944" y="0"/>
                </a:lnTo>
                <a:lnTo>
                  <a:pt x="7316944" y="5167312"/>
                </a:lnTo>
                <a:lnTo>
                  <a:pt x="472697" y="5167312"/>
                </a:lnTo>
                <a:lnTo>
                  <a:pt x="2866576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 37">
            <a:extLst>
              <a:ext uri="{FF2B5EF4-FFF2-40B4-BE49-F238E27FC236}">
                <a16:creationId xmlns:a16="http://schemas.microsoft.com/office/drawing/2014/main" xmlns="" id="{A03E2379-8871-408A-95CE-7AAE8FA53A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flipV="1">
            <a:off x="-1746" y="1691164"/>
            <a:ext cx="7571262" cy="5166360"/>
          </a:xfrm>
          <a:custGeom>
            <a:avLst/>
            <a:gdLst>
              <a:gd name="connsiteX0" fmla="*/ 0 w 7571262"/>
              <a:gd name="connsiteY0" fmla="*/ 5166360 h 5166360"/>
              <a:gd name="connsiteX1" fmla="*/ 7571262 w 7571262"/>
              <a:gd name="connsiteY1" fmla="*/ 5166360 h 5166360"/>
              <a:gd name="connsiteX2" fmla="*/ 5177382 w 7571262"/>
              <a:gd name="connsiteY2" fmla="*/ 0 h 5166360"/>
              <a:gd name="connsiteX3" fmla="*/ 5171159 w 7571262"/>
              <a:gd name="connsiteY3" fmla="*/ 0 h 5166360"/>
              <a:gd name="connsiteX4" fmla="*/ 3981368 w 7571262"/>
              <a:gd name="connsiteY4" fmla="*/ 0 h 5166360"/>
              <a:gd name="connsiteX5" fmla="*/ 2331323 w 7571262"/>
              <a:gd name="connsiteY5" fmla="*/ 0 h 5166360"/>
              <a:gd name="connsiteX6" fmla="*/ 0 w 7571262"/>
              <a:gd name="connsiteY6" fmla="*/ 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571262" h="5166360">
                <a:moveTo>
                  <a:pt x="0" y="5166360"/>
                </a:moveTo>
                <a:lnTo>
                  <a:pt x="7571262" y="5166360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453B7B1-1822-284A-8A0A-3D4625D36667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Error rate and other fit statistics for the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CD032EA-0F4B-9A43-B0E0-EAB05BA708E2}"/>
              </a:ext>
            </a:extLst>
          </p:cNvPr>
          <p:cNvSpPr txBox="1"/>
          <p:nvPr/>
        </p:nvSpPr>
        <p:spPr>
          <a:xfrm>
            <a:off x="838200" y="2015406"/>
            <a:ext cx="5097779" cy="40659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32% of the samples were misclassified in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the test data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D775ABC-0C0C-CE40-ABEF-90CB146E7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7754" y="1828800"/>
            <a:ext cx="2128599" cy="2112433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30D2806F-A30E-0E45-AB28-08EE96530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6151" y="4646141"/>
            <a:ext cx="8249060" cy="742415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95145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16">
            <a:extLst>
              <a:ext uri="{FF2B5EF4-FFF2-40B4-BE49-F238E27FC236}">
                <a16:creationId xmlns:a16="http://schemas.microsoft.com/office/drawing/2014/main" xmlns="" id="{DB66F6E8-4D4A-4907-940A-774703A2D0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18">
            <a:extLst>
              <a:ext uri="{FF2B5EF4-FFF2-40B4-BE49-F238E27FC236}">
                <a16:creationId xmlns:a16="http://schemas.microsoft.com/office/drawing/2014/main" xmlns="" id="{8F1F5A56-E82B-4FD5-9025-B72896FFBB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12" name="TextBox 1">
            <a:extLst>
              <a:ext uri="{FF2B5EF4-FFF2-40B4-BE49-F238E27FC236}">
                <a16:creationId xmlns:a16="http://schemas.microsoft.com/office/drawing/2014/main" xmlns="" id="{698CF1CF-CA34-4C3F-9369-913619F201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3084442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1601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6">
            <a:extLst>
              <a:ext uri="{FF2B5EF4-FFF2-40B4-BE49-F238E27FC236}">
                <a16:creationId xmlns:a16="http://schemas.microsoft.com/office/drawing/2014/main" xmlns="" id="{99899462-FC16-43B0-966B-FCA2634507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FEDA5B-C7F4-704E-8543-790CF6BA8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Problem statement: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AAFEA932-2DF1-410C-A00A-7A1E7DBF75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3A8145-077E-C242-9FAC-5978BCCC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As of today the shot outcome is simply a guessing game,  our goal is to try a different approach to accurately predict the shot outcome using 20 years of data on Kobe’s swishes and misses and apply machine learning technique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58" y="1137650"/>
            <a:ext cx="4305544" cy="2615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596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BFF5C1-EF95-4A40-9936-E9A2513FA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Data description &amp; exploration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8016" y="2277231"/>
            <a:ext cx="5453975" cy="140038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700" dirty="0"/>
              <a:t>The dataset for this project originates from the </a:t>
            </a:r>
            <a:r>
              <a:rPr lang="en-US" sz="1700" dirty="0" err="1"/>
              <a:t>Kaggle</a:t>
            </a:r>
            <a:r>
              <a:rPr lang="en-US" sz="1700" dirty="0"/>
              <a:t> platform (</a:t>
            </a:r>
            <a:r>
              <a:rPr lang="en-US" sz="1700" u="sng" dirty="0">
                <a:hlinkClick r:id="rId3"/>
              </a:rPr>
              <a:t>https://www.kaggle.com/c/kobe-bryant-shot-selection/data</a:t>
            </a:r>
            <a:r>
              <a:rPr lang="en-US" sz="1700" dirty="0"/>
              <a:t>). The Data consists of 20697 shots with 22 features which describe location and circumstance of every field goal attempted by Kobe </a:t>
            </a: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653480"/>
              </p:ext>
            </p:extLst>
          </p:nvPr>
        </p:nvGraphicFramePr>
        <p:xfrm>
          <a:off x="5680770" y="4074316"/>
          <a:ext cx="5990684" cy="2514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9953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99534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508368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recId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action_type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combined_shot_type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game_event_id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lat</a:t>
                      </a:r>
                      <a:r>
                        <a:rPr lang="en-US" sz="1100" dirty="0">
                          <a:effectLst/>
                        </a:rPr>
                        <a:t> – court location identifier (latitude) 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loc_x</a:t>
                      </a:r>
                      <a:r>
                        <a:rPr lang="en-US" sz="1100" dirty="0">
                          <a:effectLst/>
                        </a:rPr>
                        <a:t> - court location identifier (x/y axis)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loc_y</a:t>
                      </a:r>
                      <a:r>
                        <a:rPr lang="en-US" sz="1100" dirty="0">
                          <a:effectLst/>
                        </a:rPr>
                        <a:t>- court location identifier (x / y axis)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lon</a:t>
                      </a:r>
                      <a:r>
                        <a:rPr lang="en-US" sz="1100" dirty="0">
                          <a:effectLst/>
                        </a:rPr>
                        <a:t> - court location identifier (longitude)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minutes_remaining</a:t>
                      </a:r>
                      <a:r>
                        <a:rPr lang="en-US" sz="1100" dirty="0">
                          <a:effectLst/>
                        </a:rPr>
                        <a:t> – (in period)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period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playoffs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season 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seconds_remaining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attendance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avgnoisedb</a:t>
                      </a:r>
                      <a:r>
                        <a:rPr lang="en-US" sz="1100" dirty="0">
                          <a:effectLst/>
                        </a:rPr>
                        <a:t> – </a:t>
                      </a:r>
                      <a:r>
                        <a:rPr lang="en-US" sz="1100" dirty="0" err="1">
                          <a:effectLst/>
                        </a:rPr>
                        <a:t>avg</a:t>
                      </a:r>
                      <a:r>
                        <a:rPr lang="en-US" sz="1100" dirty="0">
                          <a:effectLst/>
                        </a:rPr>
                        <a:t> noise in arena (decibels)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shot_distance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shot_made_flag</a:t>
                      </a:r>
                      <a:r>
                        <a:rPr lang="en-US" sz="1100" dirty="0">
                          <a:effectLst/>
                        </a:rPr>
                        <a:t> (this is what you are predicting)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shot_type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shot_zone_area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shot_zone_basic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shot_zone_range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team_id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team_name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game_date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matchup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opponent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shot_id</a:t>
                      </a:r>
                      <a:endParaRPr lang="en-US" sz="1200" dirty="0">
                        <a:effectLst/>
                      </a:endParaRPr>
                    </a:p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arena_temp</a:t>
                      </a:r>
                      <a:r>
                        <a:rPr lang="en-US" sz="1100" dirty="0">
                          <a:effectLst/>
                        </a:rPr>
                        <a:t> (</a:t>
                      </a:r>
                      <a:r>
                        <a:rPr lang="en-US" sz="1100" dirty="0" err="1">
                          <a:effectLst/>
                        </a:rPr>
                        <a:t>oF</a:t>
                      </a:r>
                      <a:r>
                        <a:rPr lang="en-US" sz="1100" dirty="0">
                          <a:effectLst/>
                        </a:rPr>
                        <a:t>)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19" name="Picture 18" descr="Image result for basketball court diagra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00" y="3931531"/>
            <a:ext cx="4049396" cy="287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8449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9CC275-028A-C24C-8E08-942A20D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Out of 20697 shot the difference between made and missed shot are pretty significant</a:t>
            </a:r>
            <a:endParaRPr lang="en-US" sz="2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4330460" y="2311400"/>
            <a:ext cx="6029865" cy="400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1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707FC24-6981-43D9-B525-C7832BA224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12055B2-E703-BC49-A66B-82C7C13C1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700" dirty="0">
                <a:solidFill>
                  <a:srgbClr val="FFFFFF"/>
                </a:solidFill>
              </a:rPr>
              <a:t>High correlation between </a:t>
            </a:r>
            <a:r>
              <a:rPr lang="en-US" sz="3700" dirty="0" err="1">
                <a:solidFill>
                  <a:srgbClr val="FFFFFF"/>
                </a:solidFill>
              </a:rPr>
              <a:t>lat</a:t>
            </a:r>
            <a:r>
              <a:rPr lang="en-US" sz="3700" dirty="0">
                <a:solidFill>
                  <a:srgbClr val="FFFFFF"/>
                </a:solidFill>
              </a:rPr>
              <a:t> and </a:t>
            </a:r>
            <a:r>
              <a:rPr lang="en-US" sz="3700" dirty="0" err="1">
                <a:solidFill>
                  <a:srgbClr val="FFFFFF"/>
                </a:solidFill>
              </a:rPr>
              <a:t>loc_y</a:t>
            </a:r>
            <a:r>
              <a:rPr lang="en-US" sz="3700" dirty="0">
                <a:solidFill>
                  <a:srgbClr val="FFFFFF"/>
                </a:solidFill>
              </a:rPr>
              <a:t>, </a:t>
            </a:r>
            <a:r>
              <a:rPr lang="en-US" sz="3700" dirty="0" err="1">
                <a:solidFill>
                  <a:srgbClr val="FFFFFF"/>
                </a:solidFill>
              </a:rPr>
              <a:t>lon</a:t>
            </a:r>
            <a:r>
              <a:rPr lang="en-US" sz="3700" dirty="0">
                <a:solidFill>
                  <a:srgbClr val="FFFFFF"/>
                </a:solidFill>
              </a:rPr>
              <a:t> and </a:t>
            </a:r>
            <a:r>
              <a:rPr lang="en-US" sz="3700" dirty="0" err="1">
                <a:solidFill>
                  <a:srgbClr val="FFFFFF"/>
                </a:solidFill>
              </a:rPr>
              <a:t>loc_x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5720098" y="1052422"/>
            <a:ext cx="5709902" cy="514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0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6753252F-4873-4F63-801D-CC719279A7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047C8CCB-F95D-4249-92DD-651249D353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9CC275-028A-C24C-8E08-942A20D76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shots made when shot distance is below 25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8ECA15A7-3258-5B4D-920B-6EC02C4A26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1810" y="961812"/>
            <a:ext cx="6321778" cy="493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791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707FC24-6981-43D9-B525-C7832BA224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12055B2-E703-BC49-A66B-82C7C13C1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Court x-y coordinates has influence on success of shot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xmlns="" id="{5F5236B8-2182-E44C-A06B-54A1FF27D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901664"/>
            <a:ext cx="6553545" cy="50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423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1707FC24-6981-43D9-B525-C7832BA2246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12055B2-E703-BC49-A66B-82C7C13C1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700" dirty="0">
                <a:solidFill>
                  <a:srgbClr val="FFFFFF"/>
                </a:solidFill>
              </a:rPr>
              <a:t>High variation of shot count based on playoff category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5228912" y="1660998"/>
            <a:ext cx="6313231" cy="470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367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6">
            <a:extLst>
              <a:ext uri="{FF2B5EF4-FFF2-40B4-BE49-F238E27FC236}">
                <a16:creationId xmlns:a16="http://schemas.microsoft.com/office/drawing/2014/main" xmlns="" id="{99899462-FC16-43B0-966B-FCA2634507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11FEDA5B-C7F4-704E-8543-790CF6BA8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Assumption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AAFEA932-2DF1-410C-A00A-7A1E7DBF75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93A8145-077E-C242-9FAC-5978BCCC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Binary response variable: </a:t>
            </a:r>
            <a:r>
              <a:rPr lang="en-US" sz="2400" dirty="0" err="1">
                <a:solidFill>
                  <a:schemeClr val="bg1"/>
                </a:solidFill>
              </a:rPr>
              <a:t>shot_made_flag</a:t>
            </a:r>
            <a:r>
              <a:rPr lang="en-US" sz="2400" dirty="0">
                <a:solidFill>
                  <a:schemeClr val="bg1"/>
                </a:solidFill>
              </a:rPr>
              <a:t> is a binary variable where 0 represent missed shot and 1 represent made shot</a:t>
            </a:r>
            <a:r>
              <a:rPr lang="en-US" sz="2400" dirty="0"/>
              <a:t>.</a:t>
            </a:r>
          </a:p>
          <a:p>
            <a:r>
              <a:rPr lang="en-US" sz="2400" dirty="0">
                <a:solidFill>
                  <a:schemeClr val="bg1"/>
                </a:solidFill>
              </a:rPr>
              <a:t>Model fitted correctly</a:t>
            </a:r>
          </a:p>
          <a:p>
            <a:r>
              <a:rPr lang="en-US" sz="2400" dirty="0">
                <a:solidFill>
                  <a:schemeClr val="bg1"/>
                </a:solidFill>
              </a:rPr>
              <a:t>Independent : each observation are independent from each other </a:t>
            </a:r>
          </a:p>
          <a:p>
            <a:r>
              <a:rPr lang="en-US" sz="2700" dirty="0">
                <a:solidFill>
                  <a:schemeClr val="bg1"/>
                </a:solidFill>
              </a:rPr>
              <a:t>Linearity of independent variable and log odds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FF9FBE4-4814-774E-9A35-0DE87B51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73" y="441169"/>
            <a:ext cx="4076555" cy="29656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87" y="4111032"/>
            <a:ext cx="4207027" cy="138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17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414</Words>
  <Application>Microsoft Office PowerPoint</Application>
  <PresentationFormat>Widescreen</PresentationFormat>
  <Paragraphs>64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KOBE BRYANT SHOT SELECTION !!!</vt:lpstr>
      <vt:lpstr>Problem statement:</vt:lpstr>
      <vt:lpstr>Data description &amp; exploration</vt:lpstr>
      <vt:lpstr>Out of 20697 shot the difference between made and missed shot are pretty significant</vt:lpstr>
      <vt:lpstr>High correlation between lat and loc_y, lon and loc_x</vt:lpstr>
      <vt:lpstr>Most shots made when shot distance is below 25</vt:lpstr>
      <vt:lpstr>Court x-y coordinates has influence on success of shot</vt:lpstr>
      <vt:lpstr>High variation of shot count based on playoff category</vt:lpstr>
      <vt:lpstr>Assumption</vt:lpstr>
      <vt:lpstr>PowerPoint Presentation</vt:lpstr>
      <vt:lpstr>How distance to hoop affects Kobe’s shot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KOBE BRYANT SHOT SELECTION !!!</dc:title>
  <dc:creator>Kumaraiah Pradeepkumar</dc:creator>
  <cp:keywords>CTPClassification=CTP_NT</cp:keywords>
  <cp:lastModifiedBy>Djoko, Rikel A</cp:lastModifiedBy>
  <cp:revision>3</cp:revision>
  <dcterms:created xsi:type="dcterms:W3CDTF">2019-08-07T22:08:10Z</dcterms:created>
  <dcterms:modified xsi:type="dcterms:W3CDTF">2019-08-12T05:20:12Z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f866c993-0c95-4887-8f95-f1bfec61e568</vt:lpwstr>
  </property>
  <property fmtid="{D5CDD505-2E9C-101B-9397-08002B2CF9AE}" pid="3" name="CTP_TimeStamp">
    <vt:lpwstr>2019-08-12 05:20:00Z</vt:lpwstr>
  </property>
  <property fmtid="{D5CDD505-2E9C-101B-9397-08002B2CF9AE}" pid="4" name="CTP_BU">
    <vt:lpwstr>NA</vt:lpwstr>
  </property>
  <property fmtid="{D5CDD505-2E9C-101B-9397-08002B2CF9AE}" pid="5" name="CTP_IDSID">
    <vt:lpwstr>NA</vt:lpwstr>
  </property>
  <property fmtid="{D5CDD505-2E9C-101B-9397-08002B2CF9AE}" pid="6" name="CTP_WWID">
    <vt:lpwstr>NA</vt:lpwstr>
  </property>
  <property fmtid="{D5CDD505-2E9C-101B-9397-08002B2CF9AE}" pid="7" name="CTPClassification">
    <vt:lpwstr>CTP_NT</vt:lpwstr>
  </property>
</Properties>
</file>